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2" r:id="rId2"/>
    <p:sldId id="259" r:id="rId3"/>
    <p:sldId id="280" r:id="rId4"/>
    <p:sldId id="273" r:id="rId5"/>
    <p:sldId id="282" r:id="rId6"/>
    <p:sldId id="281" r:id="rId7"/>
    <p:sldId id="260" r:id="rId8"/>
    <p:sldId id="265" r:id="rId9"/>
    <p:sldId id="268" r:id="rId10"/>
    <p:sldId id="263" r:id="rId11"/>
    <p:sldId id="264" r:id="rId12"/>
    <p:sldId id="261" r:id="rId13"/>
    <p:sldId id="262" r:id="rId14"/>
    <p:sldId id="288" r:id="rId15"/>
    <p:sldId id="287" r:id="rId16"/>
    <p:sldId id="286" r:id="rId17"/>
    <p:sldId id="292" r:id="rId18"/>
    <p:sldId id="291" r:id="rId19"/>
    <p:sldId id="290" r:id="rId20"/>
    <p:sldId id="293" r:id="rId21"/>
    <p:sldId id="289" r:id="rId22"/>
    <p:sldId id="277" r:id="rId23"/>
    <p:sldId id="269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848"/>
    <a:srgbClr val="8E0000"/>
    <a:srgbClr val="002E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15" autoAdjust="0"/>
  </p:normalViewPr>
  <p:slideViewPr>
    <p:cSldViewPr>
      <p:cViewPr>
        <p:scale>
          <a:sx n="77" d="100"/>
          <a:sy n="77" d="100"/>
        </p:scale>
        <p:origin x="-260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54EC6CF-7291-4C80-B0AD-1EB59756AF8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F241D61-0DBA-4D21-B5F4-287CFF7FA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C6CF-7291-4C80-B0AD-1EB59756AF8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1D61-0DBA-4D21-B5F4-287CFF7FA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C6CF-7291-4C80-B0AD-1EB59756AF8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1D61-0DBA-4D21-B5F4-287CFF7FA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4EC6CF-7291-4C80-B0AD-1EB59756AF8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241D61-0DBA-4D21-B5F4-287CFF7FAC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54EC6CF-7291-4C80-B0AD-1EB59756AF8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F241D61-0DBA-4D21-B5F4-287CFF7FA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C6CF-7291-4C80-B0AD-1EB59756AF8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1D61-0DBA-4D21-B5F4-287CFF7FAC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C6CF-7291-4C80-B0AD-1EB59756AF8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1D61-0DBA-4D21-B5F4-287CFF7FAC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4EC6CF-7291-4C80-B0AD-1EB59756AF8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241D61-0DBA-4D21-B5F4-287CFF7FAC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C6CF-7291-4C80-B0AD-1EB59756AF8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1D61-0DBA-4D21-B5F4-287CFF7FA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4EC6CF-7291-4C80-B0AD-1EB59756AF8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241D61-0DBA-4D21-B5F4-287CFF7FAC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4EC6CF-7291-4C80-B0AD-1EB59756AF8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241D61-0DBA-4D21-B5F4-287CFF7FAC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4EC6CF-7291-4C80-B0AD-1EB59756AF8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241D61-0DBA-4D21-B5F4-287CFF7FA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5357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Проект: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«Книга  и ребенок»</a:t>
            </a:r>
          </a:p>
          <a:p>
            <a:endParaRPr lang="ru-RU" sz="3200" dirty="0"/>
          </a:p>
        </p:txBody>
      </p:sp>
      <p:pic>
        <p:nvPicPr>
          <p:cNvPr id="12290" name="Picture 2" descr="http://img1.liveinternet.ru/images/attach/c/0/44/467/44467071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0634" y="3212976"/>
            <a:ext cx="6233366" cy="3645024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1520" y="193330"/>
            <a:ext cx="8712968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eiryo" pitchFamily="34" charset="-128"/>
                <a:ea typeface="Meiryo" pitchFamily="34" charset="-128"/>
                <a:cs typeface="Meiryo" pitchFamily="34" charset="-128"/>
              </a:rPr>
              <a:t>МУНИЦИПАЛЬНОЕ БЮДЖЕТНОЕ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eiryo" pitchFamily="34" charset="-128"/>
                <a:ea typeface="Meiryo" pitchFamily="34" charset="-128"/>
                <a:cs typeface="Meiryo" pitchFamily="34" charset="-128"/>
              </a:rPr>
              <a:t>  ДОШКОЛЬНОЕ ОБРАЗОВАТЕЛЬНОЕ УЧРЕЖДЕНИЕ 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eiryo" pitchFamily="34" charset="-128"/>
                <a:ea typeface="Meiryo" pitchFamily="34" charset="-128"/>
                <a:cs typeface="Meiryo" pitchFamily="34" charset="-128"/>
              </a:rPr>
              <a:t>                          ДЕТСКИЙ САД № 8 «РУСАЛОЧКА»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Meiryo" pitchFamily="34" charset="-128"/>
                <a:ea typeface="Meiryo" pitchFamily="34" charset="-128"/>
                <a:cs typeface="Meiryo" pitchFamily="34" charset="-128"/>
              </a:rPr>
              <a:t>г. Кстово 3 микрорайон дом 27 телефон 2-11-93, 2-27-16, 2-17-31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357166"/>
            <a:ext cx="678661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Участники проекта: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Дети средней группы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Воспитатель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Родители</a:t>
            </a:r>
          </a:p>
        </p:txBody>
      </p:sp>
      <p:pic>
        <p:nvPicPr>
          <p:cNvPr id="6146" name="Picture 2" descr="http://m.academ.info/upload/node_images_ext/2010/03/13185/c15b30571a63f49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428976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14290"/>
            <a:ext cx="721520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Перспективный 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</a:rPr>
              <a:t>план реализации проекта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:</a:t>
            </a:r>
          </a:p>
          <a:p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Занятие: «Путешествие по русским народным сказкам» </a:t>
            </a:r>
          </a:p>
          <a:p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Познакомить детей с автором  и  художником детской книги </a:t>
            </a:r>
            <a:r>
              <a:rPr lang="ru-RU" sz="1400" dirty="0" err="1" smtClean="0">
                <a:latin typeface="Monotype Corsiva" pitchFamily="66" charset="0"/>
                <a:cs typeface="Times New Roman" pitchFamily="18" charset="0"/>
              </a:rPr>
              <a:t>В.Г.Сутеевым</a:t>
            </a:r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Познакомить детей с творчеством С.Я. Маршака, </a:t>
            </a:r>
          </a:p>
          <a:p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Знакомство с творчеством К.И.Чуковского;</a:t>
            </a:r>
          </a:p>
          <a:p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чтение стихотворения «Доктор Айболит»</a:t>
            </a:r>
          </a:p>
          <a:p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Сюжетно –ролевые игры: «</a:t>
            </a:r>
            <a:r>
              <a:rPr lang="ru-RU" sz="1400" dirty="0" err="1" smtClean="0">
                <a:latin typeface="Monotype Corsiva" pitchFamily="66" charset="0"/>
                <a:cs typeface="Times New Roman" pitchFamily="18" charset="0"/>
              </a:rPr>
              <a:t>Книжкина</a:t>
            </a:r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 больница» «Библиотека «Книжный магазин»</a:t>
            </a:r>
          </a:p>
          <a:p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Дидактические игры: «Подскажи словечко»  «Составь сказку»</a:t>
            </a:r>
          </a:p>
          <a:p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           «Узнай героя по описанию»  «Придумай рифму»  «Собери картинку»</a:t>
            </a:r>
          </a:p>
          <a:p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Беседа: «Детям о писателях» дидактическая игра «Сложи картинку»</a:t>
            </a:r>
          </a:p>
          <a:p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               «Что такое хорошо, что такое плохо (по сказкам А.С.Пушкина)»</a:t>
            </a:r>
          </a:p>
          <a:p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Художественно-творческая деятельность: «Нарисуй любимую сказку»                       «Нарисуй сказочного персонажа, а мы отгадаем сказку»</a:t>
            </a:r>
          </a:p>
          <a:p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             «Конкурс семейных работ по сказкам .</a:t>
            </a:r>
          </a:p>
          <a:p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Работа с родителями:</a:t>
            </a:r>
          </a:p>
          <a:p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Пополнение группового книжного уголка</a:t>
            </a:r>
          </a:p>
          <a:p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Анкетирование родителей: «Знакомим дошкольников с художественной литературой»</a:t>
            </a:r>
          </a:p>
          <a:p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Родительское собрание: «Книга в жизни ребенка»</a:t>
            </a:r>
          </a:p>
          <a:p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Оформление  тематического уголка для родителей:                                                                                 Открытый показ спектакля."</a:t>
            </a:r>
            <a:r>
              <a:rPr lang="ru-RU" sz="1400" dirty="0" err="1" smtClean="0">
                <a:latin typeface="Monotype Corsiva" pitchFamily="66" charset="0"/>
                <a:cs typeface="Times New Roman" pitchFamily="18" charset="0"/>
              </a:rPr>
              <a:t>Зайкина</a:t>
            </a:r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  избушка"</a:t>
            </a:r>
          </a:p>
          <a:p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 «Что читать дошкольнику» </a:t>
            </a:r>
          </a:p>
          <a:p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Узнай сказку по схемам </a:t>
            </a:r>
            <a:r>
              <a:rPr lang="ru-RU" sz="1400" dirty="0" err="1" smtClean="0">
                <a:latin typeface="Monotype Corsiva" pitchFamily="66" charset="0"/>
                <a:cs typeface="Times New Roman" pitchFamily="18" charset="0"/>
              </a:rPr>
              <a:t>ТРИз</a:t>
            </a:r>
            <a:endParaRPr lang="ru-RU" sz="1400" dirty="0" smtClean="0">
              <a:latin typeface="Monotype Corsiva" pitchFamily="66" charset="0"/>
              <a:cs typeface="Times New Roman" pitchFamily="18" charset="0"/>
            </a:endParaRPr>
          </a:p>
          <a:p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 «Роль книги в жизни ребенка»</a:t>
            </a:r>
          </a:p>
          <a:p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  «</a:t>
            </a:r>
            <a:r>
              <a:rPr lang="ru-RU" sz="1400" dirty="0" err="1" smtClean="0">
                <a:latin typeface="Monotype Corsiva" pitchFamily="66" charset="0"/>
                <a:cs typeface="Times New Roman" pitchFamily="18" charset="0"/>
              </a:rPr>
              <a:t>Сказкотерапия</a:t>
            </a:r>
            <a:r>
              <a:rPr lang="ru-RU" sz="1400" dirty="0" smtClean="0">
                <a:latin typeface="Monotype Corsiva" pitchFamily="66" charset="0"/>
                <a:cs typeface="Times New Roman" pitchFamily="18" charset="0"/>
              </a:rPr>
              <a:t> или воспитание ребенка сказкой»</a:t>
            </a:r>
          </a:p>
          <a:p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pic>
        <p:nvPicPr>
          <p:cNvPr id="4099" name="Picture 3" descr="C:\Users\IRBIS\Desktop\нд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869160"/>
            <a:ext cx="2759968" cy="16493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1"/>
            <a:ext cx="728664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Ожидаемый результат:</a:t>
            </a:r>
          </a:p>
          <a:p>
            <a:pPr lvl="0"/>
            <a:r>
              <a:rPr lang="ru-RU" sz="2800" dirty="0" smtClean="0">
                <a:latin typeface="Monotype Corsiva" pitchFamily="66" charset="0"/>
              </a:rPr>
              <a:t>У детей формируются навыки самостоятельности, активности по взаимоотношению с книгой.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Расширяются нравственные представления о содержании произведений детских авторов.</a:t>
            </a:r>
          </a:p>
          <a:p>
            <a:pPr lvl="1"/>
            <a:r>
              <a:rPr lang="ru-RU" sz="2800" dirty="0" smtClean="0">
                <a:latin typeface="Monotype Corsiva" pitchFamily="66" charset="0"/>
              </a:rPr>
              <a:t>Расширится представления детей о происхождении и значении книги.</a:t>
            </a:r>
          </a:p>
          <a:p>
            <a:pPr lvl="1"/>
            <a:r>
              <a:rPr lang="ru-RU" sz="2800" dirty="0" smtClean="0">
                <a:latin typeface="Monotype Corsiva" pitchFamily="66" charset="0"/>
              </a:rPr>
              <a:t>Сформируются представления о многообразии и различии книг в мире.</a:t>
            </a:r>
          </a:p>
          <a:p>
            <a:pPr lvl="1"/>
            <a:r>
              <a:rPr lang="ru-RU" sz="2800" dirty="0" smtClean="0">
                <a:latin typeface="Monotype Corsiva" pitchFamily="66" charset="0"/>
              </a:rPr>
              <a:t>Пополнится развивающая среда в группе (оформление книжного уголка и детской библиотеки  в группе.</a:t>
            </a:r>
          </a:p>
          <a:p>
            <a:pPr lvl="1"/>
            <a:r>
              <a:rPr lang="ru-RU" sz="2800" dirty="0" smtClean="0">
                <a:latin typeface="Monotype Corsiva" pitchFamily="66" charset="0"/>
              </a:rPr>
              <a:t>Воспитываются  любовь и интерес к книге.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357166"/>
            <a:ext cx="678661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Продукты</a:t>
            </a:r>
            <a:r>
              <a:rPr lang="ru-RU" sz="4400" b="1" dirty="0" smtClean="0">
                <a:latin typeface="Monotype Corsiva" pitchFamily="66" charset="0"/>
              </a:rPr>
              <a:t>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проекта:</a:t>
            </a:r>
          </a:p>
          <a:p>
            <a:pPr lvl="0">
              <a:buFont typeface="Arial" pitchFamily="34" charset="0"/>
              <a:buChar char="•"/>
            </a:pPr>
            <a:r>
              <a:rPr lang="ru-RU" sz="3600" dirty="0" smtClean="0">
                <a:latin typeface="Monotype Corsiva" pitchFamily="66" charset="0"/>
              </a:rPr>
              <a:t>Фотоматериал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3600" dirty="0" smtClean="0">
                <a:latin typeface="Monotype Corsiva" pitchFamily="66" charset="0"/>
              </a:rPr>
              <a:t>Конспекты занятий. 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3600" dirty="0" smtClean="0">
                <a:latin typeface="Monotype Corsiva" pitchFamily="66" charset="0"/>
              </a:rPr>
              <a:t>Выставка творческих  работ детей и родителей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3600" dirty="0" smtClean="0">
                <a:latin typeface="Monotype Corsiva" pitchFamily="66" charset="0"/>
              </a:rPr>
              <a:t> Пополнение библиотеки группы.</a:t>
            </a:r>
          </a:p>
          <a:p>
            <a:pPr lvl="0">
              <a:buFont typeface="Arial" pitchFamily="34" charset="0"/>
              <a:buChar char="•"/>
            </a:pPr>
            <a:r>
              <a:rPr lang="ru-RU" sz="3600" dirty="0" smtClean="0">
                <a:latin typeface="Monotype Corsiva" pitchFamily="66" charset="0"/>
              </a:rPr>
              <a:t>Показ спектакля «</a:t>
            </a:r>
            <a:r>
              <a:rPr lang="ru-RU" sz="3600" dirty="0" err="1" smtClean="0">
                <a:latin typeface="Monotype Corsiva" pitchFamily="66" charset="0"/>
              </a:rPr>
              <a:t>Зайкина</a:t>
            </a:r>
            <a:r>
              <a:rPr lang="ru-RU" sz="3600" dirty="0" smtClean="0">
                <a:latin typeface="Monotype Corsiva" pitchFamily="66" charset="0"/>
              </a:rPr>
              <a:t> избушка»</a:t>
            </a:r>
          </a:p>
          <a:p>
            <a:pPr lvl="0">
              <a:buFont typeface="Arial" pitchFamily="34" charset="0"/>
              <a:buChar char="•"/>
            </a:pPr>
            <a:r>
              <a:rPr lang="ru-RU" sz="3600" dirty="0" smtClean="0">
                <a:latin typeface="Monotype Corsiva" pitchFamily="66" charset="0"/>
              </a:rPr>
              <a:t>Консультации для родителей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58366" y="404664"/>
            <a:ext cx="2797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     Сказки  веселей смотреть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C:\Users\IRBIS\Pictures\IMG_3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836712"/>
            <a:ext cx="3017640" cy="2592288"/>
          </a:xfrm>
          <a:prstGeom prst="rect">
            <a:avLst/>
          </a:prstGeom>
          <a:noFill/>
        </p:spPr>
      </p:pic>
      <p:pic>
        <p:nvPicPr>
          <p:cNvPr id="1028" name="Picture 4" descr="C:\Users\IRBIS\Pictures\IMG_3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836712"/>
            <a:ext cx="2952328" cy="2592288"/>
          </a:xfrm>
          <a:prstGeom prst="rect">
            <a:avLst/>
          </a:prstGeom>
          <a:noFill/>
        </p:spPr>
      </p:pic>
      <p:pic>
        <p:nvPicPr>
          <p:cNvPr id="1029" name="Picture 5" descr="C:\Users\IRBIS\Pictures\IMG_3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17032"/>
            <a:ext cx="316835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0648"/>
            <a:ext cx="6172200" cy="201622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Monotype Corsiva" pitchFamily="66" charset="0"/>
              </a:rPr>
              <a:t>                     </a:t>
            </a:r>
            <a:r>
              <a:rPr lang="ru-RU" sz="2200" dirty="0" smtClean="0">
                <a:latin typeface="Monotype Corsiva" pitchFamily="66" charset="0"/>
              </a:rPr>
              <a:t>Наши книжки и тетрадки </a:t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>                     Будут все всегда в порядке  </a:t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>                     Уголок  для  них  найдем</a:t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>                     Мини-библиотекой назовем </a:t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все загрузи и документы\IMG_3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88840"/>
            <a:ext cx="633670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260648"/>
            <a:ext cx="4822304" cy="16561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Сказок  знаю  много   я  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Знают все  мои  друзья 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Любимые сказки  нарисую 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И  друзьям  их   покажу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се загрузи и документы\IMG_2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6408712" cy="34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95763" y="404664"/>
            <a:ext cx="5416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Monotype Corsiva" pitchFamily="66" charset="0"/>
              </a:rPr>
              <a:t>                «</a:t>
            </a:r>
            <a:r>
              <a:rPr lang="ru-RU" sz="2000" b="1" dirty="0" err="1" smtClean="0">
                <a:solidFill>
                  <a:schemeClr val="tx2"/>
                </a:solidFill>
                <a:latin typeface="Monotype Corsiva" pitchFamily="66" charset="0"/>
              </a:rPr>
              <a:t>Книжкина</a:t>
            </a:r>
            <a:r>
              <a:rPr lang="ru-RU" sz="2000" b="1" dirty="0" smtClean="0">
                <a:solidFill>
                  <a:schemeClr val="tx2"/>
                </a:solidFill>
                <a:latin typeface="Monotype Corsiva" pitchFamily="66" charset="0"/>
              </a:rPr>
              <a:t> больница» (ремонт книг).</a:t>
            </a:r>
            <a:endParaRPr lang="ru-RU" sz="20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IRBIS\Pictures\IMG_3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836712"/>
            <a:ext cx="3528392" cy="2664296"/>
          </a:xfrm>
          <a:prstGeom prst="rect">
            <a:avLst/>
          </a:prstGeom>
          <a:noFill/>
        </p:spPr>
      </p:pic>
      <p:pic>
        <p:nvPicPr>
          <p:cNvPr id="3075" name="Picture 3" descr="C:\Users\IRBIS\Pictures\IMG_3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836712"/>
            <a:ext cx="3240360" cy="2664296"/>
          </a:xfrm>
          <a:prstGeom prst="rect">
            <a:avLst/>
          </a:prstGeom>
          <a:noFill/>
        </p:spPr>
      </p:pic>
      <p:pic>
        <p:nvPicPr>
          <p:cNvPr id="3076" name="Picture 4" descr="C:\Users\IRBIS\Pictures\IMG_3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645024"/>
            <a:ext cx="374441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11878" y="620688"/>
            <a:ext cx="3420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  <a:ea typeface="Meiryo UI" pitchFamily="34" charset="-128"/>
                <a:cs typeface="Meiryo UI" pitchFamily="34" charset="-128"/>
              </a:rPr>
              <a:t> ВОТ МЫ АВТОРЫ КАКИЕ</a:t>
            </a:r>
            <a:endParaRPr lang="ru-RU" dirty="0"/>
          </a:p>
        </p:txBody>
      </p:sp>
      <p:pic>
        <p:nvPicPr>
          <p:cNvPr id="2050" name="Picture 2" descr="C:\Users\IRBIS\Pictures\IMG_3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052736"/>
            <a:ext cx="3147814" cy="2664296"/>
          </a:xfrm>
          <a:prstGeom prst="rect">
            <a:avLst/>
          </a:prstGeom>
          <a:noFill/>
        </p:spPr>
      </p:pic>
      <p:pic>
        <p:nvPicPr>
          <p:cNvPr id="2051" name="Picture 3" descr="C:\Users\IRBIS\Pictures\IMG_3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052736"/>
            <a:ext cx="3096344" cy="2664296"/>
          </a:xfrm>
          <a:prstGeom prst="rect">
            <a:avLst/>
          </a:prstGeom>
          <a:noFill/>
        </p:spPr>
      </p:pic>
      <p:pic>
        <p:nvPicPr>
          <p:cNvPr id="2052" name="Picture 4" descr="C:\Users\IRBIS\Pictures\IMG_3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789040"/>
            <a:ext cx="3096344" cy="2592288"/>
          </a:xfrm>
          <a:prstGeom prst="rect">
            <a:avLst/>
          </a:prstGeom>
          <a:noFill/>
        </p:spPr>
      </p:pic>
      <p:pic>
        <p:nvPicPr>
          <p:cNvPr id="2053" name="Picture 5" descr="C:\Users\IRBIS\Pictures\IMG_33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789040"/>
            <a:ext cx="316835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412776"/>
            <a:ext cx="6172200" cy="36057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32656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  <a:ea typeface="Meiryo UI" pitchFamily="34" charset="-128"/>
                <a:cs typeface="Meiryo UI" pitchFamily="34" charset="-128"/>
              </a:rPr>
              <a:t>                    </a:t>
            </a:r>
            <a:r>
              <a:rPr lang="ru-RU" sz="2000" b="1" dirty="0" smtClean="0">
                <a:solidFill>
                  <a:schemeClr val="tx2"/>
                </a:solidFill>
                <a:latin typeface="Monotype Corsiva" pitchFamily="66" charset="0"/>
                <a:ea typeface="Meiryo UI" pitchFamily="34" charset="-128"/>
                <a:cs typeface="Meiryo UI" pitchFamily="34" charset="-128"/>
              </a:rPr>
              <a:t>Книга у нас у каждого своя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IRBIS\Pictures\IMG_3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80728"/>
            <a:ext cx="615617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564905"/>
            <a:ext cx="5688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848"/>
                </a:solidFill>
                <a:latin typeface="Monotype Corsiva" pitchFamily="66" charset="0"/>
              </a:rPr>
              <a:t>Проект составила воспитатель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1848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848"/>
                </a:solidFill>
                <a:latin typeface="Monotype Corsiva" pitchFamily="66" charset="0"/>
              </a:rPr>
              <a:t>I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848"/>
                </a:solidFill>
                <a:latin typeface="Monotype Corsiva" pitchFamily="66" charset="0"/>
              </a:rPr>
              <a:t>  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848"/>
                </a:solidFill>
                <a:latin typeface="Monotype Corsiva" pitchFamily="66" charset="0"/>
              </a:rPr>
              <a:t>квалификационной категории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848"/>
                </a:solidFill>
                <a:latin typeface="Monotype Corsiva" pitchFamily="66" charset="0"/>
              </a:rPr>
              <a:t>  </a:t>
            </a:r>
          </a:p>
          <a:p>
            <a:pPr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848"/>
                </a:solidFill>
                <a:latin typeface="Monotype Corsiva" pitchFamily="66" charset="0"/>
              </a:rPr>
              <a:t>Абдуллаева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848"/>
                </a:solidFill>
                <a:latin typeface="Monotype Corsiva" pitchFamily="66" charset="0"/>
              </a:rPr>
              <a:t>Майсат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848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1848"/>
                </a:solidFill>
                <a:latin typeface="Monotype Corsiva" pitchFamily="66" charset="0"/>
              </a:rPr>
              <a:t>Запировна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IRBIS\Desktop\20518341-Illustration-of-an-enchanted-book-on-a-white-background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648"/>
            <a:ext cx="2808312" cy="2160240"/>
          </a:xfrm>
          <a:prstGeom prst="rect">
            <a:avLst/>
          </a:prstGeom>
          <a:noFill/>
        </p:spPr>
      </p:pic>
      <p:pic>
        <p:nvPicPr>
          <p:cNvPr id="6147" name="Picture 3" descr="C:\Users\IRBIS\Desktop\depositphotos_27918923-stock-illustration-a-storybook-with-a-cas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8640"/>
            <a:ext cx="3024336" cy="2160240"/>
          </a:xfrm>
          <a:prstGeom prst="rect">
            <a:avLst/>
          </a:prstGeom>
          <a:noFill/>
        </p:spPr>
      </p:pic>
      <p:pic>
        <p:nvPicPr>
          <p:cNvPr id="6150" name="Picture 6" descr="C:\Users\IRBIS\Desktop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05064"/>
            <a:ext cx="3096344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88640"/>
            <a:ext cx="3942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Monotype Corsiva" pitchFamily="66" charset="0"/>
              </a:rPr>
              <a:t>   </a:t>
            </a:r>
            <a:r>
              <a:rPr lang="ru-RU" sz="2000" b="1" dirty="0" smtClean="0">
                <a:solidFill>
                  <a:schemeClr val="tx2"/>
                </a:solidFill>
                <a:latin typeface="Monotype Corsiva" pitchFamily="66" charset="0"/>
              </a:rPr>
              <a:t>Сказка у нас в гостях 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IRBIS\Pictures\IMG_3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3696" y="692696"/>
            <a:ext cx="3356376" cy="3024336"/>
          </a:xfrm>
          <a:prstGeom prst="rect">
            <a:avLst/>
          </a:prstGeom>
          <a:noFill/>
        </p:spPr>
      </p:pic>
      <p:pic>
        <p:nvPicPr>
          <p:cNvPr id="1027" name="Picture 3" descr="C:\Users\IRBIS\Pictures\IMG_3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861048"/>
            <a:ext cx="3312368" cy="2736304"/>
          </a:xfrm>
          <a:prstGeom prst="rect">
            <a:avLst/>
          </a:prstGeom>
          <a:noFill/>
        </p:spPr>
      </p:pic>
      <p:pic>
        <p:nvPicPr>
          <p:cNvPr id="1028" name="Picture 4" descr="C:\Users\IRBIS\Pictures\IMG_3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692696"/>
            <a:ext cx="338437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40466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            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     </a:t>
            </a: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А </a:t>
            </a: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какие же мы сказочные герои….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2051" name="Picture 3" descr="C:\Users\IRBIS\Pictures\IMG_3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861048"/>
            <a:ext cx="2736303" cy="2808312"/>
          </a:xfrm>
          <a:prstGeom prst="rect">
            <a:avLst/>
          </a:prstGeom>
          <a:noFill/>
        </p:spPr>
      </p:pic>
      <p:pic>
        <p:nvPicPr>
          <p:cNvPr id="2053" name="Picture 5" descr="C:\Users\IRBIS\Pictures\IMG_3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836712"/>
            <a:ext cx="2376264" cy="2808312"/>
          </a:xfrm>
          <a:prstGeom prst="rect">
            <a:avLst/>
          </a:prstGeom>
          <a:noFill/>
        </p:spPr>
      </p:pic>
      <p:pic>
        <p:nvPicPr>
          <p:cNvPr id="2054" name="Picture 6" descr="C:\Users\IRBIS\Pictures\IMG_3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980728"/>
            <a:ext cx="2592288" cy="2664296"/>
          </a:xfrm>
          <a:prstGeom prst="rect">
            <a:avLst/>
          </a:prstGeom>
          <a:noFill/>
        </p:spPr>
      </p:pic>
      <p:pic>
        <p:nvPicPr>
          <p:cNvPr id="2055" name="Picture 7" descr="C:\Users\IRBIS\Pictures\IMG_34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980728"/>
            <a:ext cx="1224136" cy="2647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Inet_OK\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36712"/>
            <a:ext cx="6048672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357166"/>
            <a:ext cx="67866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sz="8000" dirty="0"/>
          </a:p>
        </p:txBody>
      </p:sp>
      <p:pic>
        <p:nvPicPr>
          <p:cNvPr id="4" name="Рисунок 3" descr="Географ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14818"/>
            <a:ext cx="3143272" cy="2295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23728" y="260648"/>
            <a:ext cx="61926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/>
                </a:solidFill>
                <a:latin typeface="Monotype Corsiva" pitchFamily="66" charset="0"/>
                <a:ea typeface="Meiryo UI" pitchFamily="34" charset="-128"/>
                <a:cs typeface="Meiryo UI" pitchFamily="34" charset="-128"/>
              </a:rPr>
              <a:t>Результат реализации проекта:</a:t>
            </a:r>
            <a:endParaRPr lang="ru-RU" sz="3600" dirty="0" smtClean="0">
              <a:solidFill>
                <a:schemeClr val="tx2"/>
              </a:solidFill>
              <a:latin typeface="Monotype Corsiva" pitchFamily="66" charset="0"/>
              <a:ea typeface="Meiryo UI" pitchFamily="34" charset="-128"/>
              <a:cs typeface="Meiryo UI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  <a:ea typeface="Meiryo UI" pitchFamily="34" charset="-128"/>
                <a:cs typeface="Meiryo UI" pitchFamily="34" charset="-128"/>
              </a:rPr>
              <a:t>1. В результате проекта дети познакомились с творчеством детских писателей.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  <a:ea typeface="Meiryo UI" pitchFamily="34" charset="-128"/>
                <a:cs typeface="Meiryo UI" pitchFamily="34" charset="-128"/>
              </a:rPr>
              <a:t>2. Дети научились узнавать  на репродукциях и фотографиях писателей и поэтов.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  <a:ea typeface="Meiryo UI" pitchFamily="34" charset="-128"/>
                <a:cs typeface="Meiryo UI" pitchFamily="34" charset="-128"/>
              </a:rPr>
              <a:t>3. Дети познакомились с иллюстраторами детской книги.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  <a:ea typeface="Meiryo UI" pitchFamily="34" charset="-128"/>
                <a:cs typeface="Meiryo UI" pitchFamily="34" charset="-128"/>
              </a:rPr>
              <a:t>4. Были организованы для детей тематические выставки.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  <a:ea typeface="Meiryo UI" pitchFamily="34" charset="-128"/>
                <a:cs typeface="Meiryo UI" pitchFamily="34" charset="-128"/>
              </a:rPr>
              <a:t>5. Дети научились ремонтировать книги.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  <a:ea typeface="Meiryo UI" pitchFamily="34" charset="-128"/>
                <a:cs typeface="Meiryo UI" pitchFamily="34" charset="-128"/>
              </a:rPr>
              <a:t>6. Детьми и родителями были созданы  условия для показа спектакля.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  <a:ea typeface="Meiryo UI" pitchFamily="34" charset="-128"/>
                <a:cs typeface="Meiryo UI" pitchFamily="34" charset="-128"/>
              </a:rPr>
              <a:t>7. Дети  инсценировали спектакли по прочитанным сказкам.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  <a:ea typeface="Meiryo UI" pitchFamily="34" charset="-128"/>
                <a:cs typeface="Meiryo UI" pitchFamily="34" charset="-128"/>
              </a:rPr>
              <a:t>8. Родители воспитанников познакомились с информацией по воспитанию любви к чтению.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  <a:ea typeface="Meiryo UI" pitchFamily="34" charset="-128"/>
                <a:cs typeface="Meiryo UI" pitchFamily="34" charset="-128"/>
              </a:rPr>
              <a:t>9.</a:t>
            </a:r>
            <a:r>
              <a:rPr lang="ru-RU" dirty="0" smtClean="0">
                <a:solidFill>
                  <a:schemeClr val="tx2"/>
                </a:solidFill>
                <a:latin typeface="Monotype Corsiva" pitchFamily="66" charset="0"/>
              </a:rPr>
              <a:t> Дети научились давать  мотивационную оценку поступкам героев книг, понимают жанровые особенности книг. Увеличилось количество прочитанного литературного материала.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Inet_OK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8"/>
            <a:ext cx="6120680" cy="5301208"/>
          </a:xfrm>
          <a:prstGeom prst="rect">
            <a:avLst/>
          </a:prstGeom>
          <a:noFill/>
        </p:spPr>
      </p:pic>
      <p:pic>
        <p:nvPicPr>
          <p:cNvPr id="4" name="Picture 2" descr="C:\Users\IRBIS\Desktop\img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861048"/>
            <a:ext cx="2736304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5357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1520" y="548680"/>
            <a:ext cx="8712968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5" name="Picture 5" descr="56afc192796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09120"/>
            <a:ext cx="23762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RqbUCUG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76672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img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509120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620688"/>
            <a:ext cx="201619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907704" y="2204864"/>
            <a:ext cx="63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altLang="ru-RU" sz="1400" b="1" dirty="0" smtClean="0">
              <a:solidFill>
                <a:schemeClr val="tx2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fontAlgn="base"/>
            <a:endParaRPr lang="ru-RU" altLang="ru-RU" sz="1400" b="1" dirty="0" smtClean="0">
              <a:solidFill>
                <a:schemeClr val="tx2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fontAlgn="base"/>
            <a:r>
              <a:rPr lang="ru-RU" altLang="ru-RU" sz="1400" b="1" dirty="0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На начальном этапе проводился цикл бесед на тему «История возникновения книги», предложила просмотреть презентацию по этой теме. Познакомились с первыми видами письма (клинопись, </a:t>
            </a:r>
            <a:r>
              <a:rPr lang="ru-RU" altLang="ru-RU" sz="1400" b="1" dirty="0" err="1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полиптих</a:t>
            </a:r>
            <a:r>
              <a:rPr lang="ru-RU" altLang="ru-RU" sz="1400" b="1" dirty="0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 и т.д.), изучили первые библиотеки и печатный станок</a:t>
            </a: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chemeClr val="tx2"/>
                </a:solidFill>
                <a:latin typeface="Monotype Corsiva" pitchFamily="66" charset="0"/>
              </a:rPr>
              <a:t>выявить знание детских сказок через различные виды игр;</a:t>
            </a:r>
          </a:p>
          <a:p>
            <a:pPr fontAlgn="base"/>
            <a:r>
              <a:rPr lang="ru-RU" sz="1400" b="1" dirty="0" smtClean="0">
                <a:solidFill>
                  <a:schemeClr val="tx2"/>
                </a:solidFill>
                <a:latin typeface="Monotype Corsiva" pitchFamily="66" charset="0"/>
              </a:rPr>
              <a:t>— привлечь родителей к совместному творчеству в рамках «Ребенок и книга»(книжка-самоделка);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Monotype Corsiva" pitchFamily="66" charset="0"/>
              </a:rPr>
              <a:t>— воспитывать желание к постоянному общению с книгой и бережному отношению к ней</a:t>
            </a:r>
            <a:endParaRPr lang="ru-RU" sz="1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Inet_OK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836712"/>
            <a:ext cx="6156176" cy="4985792"/>
          </a:xfrm>
          <a:prstGeom prst="rect">
            <a:avLst/>
          </a:prstGeom>
          <a:noFill/>
        </p:spPr>
      </p:pic>
      <p:pic>
        <p:nvPicPr>
          <p:cNvPr id="3076" name="Picture 4" descr="C:\Users\IRBIS\Desktop\zwalls.ru-32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789040"/>
            <a:ext cx="2448272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C:\Users\IRBIS\Desktop\Screenshot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6624736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2492897"/>
            <a:ext cx="3654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chemeClr val="tx2"/>
                </a:solidFill>
              </a:rPr>
              <a:t>Материально-техническое и методическое оснащение проекта</a:t>
            </a:r>
            <a:endParaRPr lang="ru-RU" altLang="ru-RU" dirty="0">
              <a:solidFill>
                <a:schemeClr val="tx2"/>
              </a:solidFill>
            </a:endParaRPr>
          </a:p>
        </p:txBody>
      </p:sp>
      <p:pic>
        <p:nvPicPr>
          <p:cNvPr id="3075" name="Picture 3" descr="C:\Users\IRBIS\Desktop\Screenshot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6552728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0"/>
            <a:ext cx="7286644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Monotype Corsiva" pitchFamily="66" charset="0"/>
              </a:rPr>
              <a:t>Актуальность проекта: </a:t>
            </a:r>
          </a:p>
          <a:p>
            <a:r>
              <a:rPr lang="ru-RU" sz="1400" dirty="0" smtClean="0">
                <a:latin typeface="Monotype Corsiva" pitchFamily="66" charset="0"/>
              </a:rPr>
              <a:t>Процесс общения ребёнка-дошкольника с книгой – это процесс становления в нём личности. О важнейшей роли книги в формировании человека говорилось еще  во времена Ярослава Мудрого. Книга должна войти в мир ребёнка как можно раньше, обогатить этот мир, сделать его интересным, полным необычайных открытий. Ребёнок должен любить книгу, тянуться к ней.</a:t>
            </a:r>
          </a:p>
          <a:p>
            <a:r>
              <a:rPr lang="ru-RU" sz="1400" dirty="0" smtClean="0">
                <a:latin typeface="Monotype Corsiva" pitchFamily="66" charset="0"/>
              </a:rPr>
              <a:t>Но, как известно, современные дети всё чаще проводят своё время за компьютерными играми, просмотром телепередач и всё реже читают книги.</a:t>
            </a:r>
          </a:p>
          <a:p>
            <a:r>
              <a:rPr lang="ru-RU" sz="1400" dirty="0" smtClean="0">
                <a:latin typeface="Monotype Corsiva" pitchFamily="66" charset="0"/>
              </a:rPr>
              <a:t>В условиях, когда создаются целые электронные библиотеки, трудно заставить ребёнка взять в руки книгу, тем более ребенка – дошкольника, т.к.</a:t>
            </a:r>
          </a:p>
          <a:p>
            <a:r>
              <a:rPr lang="ru-RU" sz="1400" dirty="0" smtClean="0">
                <a:latin typeface="Monotype Corsiva" pitchFamily="66" charset="0"/>
              </a:rPr>
              <a:t>он является своеобразным читателем. Слово «читатель» по отношению к дошкольному возрасту условно. В действительности это слушатель, чья встреча с книгой полностью определяется взрослым человеком, начиная от выбора текста для чтения и кончая продолжительностью общения с книгой. Вкус, интерес к произведению, его трактовка, умение ориентироваться в круге детского чтения, создание системы чтения – всё это во власти взрослого. От взрослого в большей степени зависит и то, станет ли ребёнок настоящим, увлечённым  читателем или встреча с книгой в дошкольном детстве мелькнёт случайным, ничего не значащим эпизодом в его жизни.</a:t>
            </a:r>
          </a:p>
          <a:p>
            <a:r>
              <a:rPr lang="ru-RU" sz="1400" dirty="0" smtClean="0">
                <a:latin typeface="Monotype Corsiva" pitchFamily="66" charset="0"/>
              </a:rPr>
              <a:t>От установок взрослого также зависит и то, какое отношение к процессу чтения, к литературе вырабатывается у ребёнка.</a:t>
            </a:r>
          </a:p>
          <a:p>
            <a:r>
              <a:rPr lang="ru-RU" sz="1400" dirty="0" smtClean="0">
                <a:latin typeface="Monotype Corsiva" pitchFamily="66" charset="0"/>
              </a:rPr>
              <a:t>На сегодняшний день актуальность решения этой проблемы очевидна, ведь чтение связано не только с грамотностью и образованностью. Оно формирует идеалы, расширяет кругозор, обогащает внутренний мир человека. В книгах заключено особое очарование: книги вызывают в нас наслаждение, они разговаривают с нами, дают нам добрый совет, они становятся живыми друзьями для нас.</a:t>
            </a:r>
          </a:p>
          <a:p>
            <a:r>
              <a:rPr lang="ru-RU" sz="1400" dirty="0" smtClean="0">
                <a:latin typeface="Monotype Corsiva" pitchFamily="66" charset="0"/>
              </a:rPr>
              <a:t>В моей группе было проведено анкетирование родителей с целью определения степени влияния книг на формирование нравственных представлений детей, которое показало, что  детей и родителей отдают предпочтение просмотру телевизора и играм на компьютере. У современных детей телевизор и компьютер, как фон жизни, их воспринимают как членов семьи, многие кушают, играют и даже засыпают под его звуки. Только из опрошенных отдали предпочтение чтению  книг. Все эти факты послужили разработке данного проекта.</a:t>
            </a:r>
          </a:p>
          <a:p>
            <a:endParaRPr lang="ru-RU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357166"/>
            <a:ext cx="67866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Цель:</a:t>
            </a:r>
          </a:p>
          <a:p>
            <a:r>
              <a:rPr lang="ru-RU" sz="3600" dirty="0" smtClean="0">
                <a:latin typeface="Monotype Corsiva" pitchFamily="66" charset="0"/>
              </a:rPr>
              <a:t>Воспитание правильного отношения к книге, как к объекту получения знаний и удовольствия.</a:t>
            </a:r>
            <a:r>
              <a:rPr lang="ru-RU" sz="3600" b="1" dirty="0" smtClean="0">
                <a:latin typeface="Monotype Corsiva" pitchFamily="66" charset="0"/>
              </a:rPr>
              <a:t> </a:t>
            </a:r>
            <a:r>
              <a:rPr lang="ru-RU" sz="3600" dirty="0" smtClean="0">
                <a:latin typeface="Monotype Corsiva" pitchFamily="66" charset="0"/>
              </a:rPr>
              <a:t>Формирование представлений о нравственном смысле литературных произведений.</a:t>
            </a:r>
          </a:p>
          <a:p>
            <a:r>
              <a:rPr lang="ru-RU" sz="4400" dirty="0" smtClean="0">
                <a:latin typeface="Monotype Corsiva" pitchFamily="66" charset="0"/>
              </a:rPr>
              <a:t> </a:t>
            </a:r>
            <a:endParaRPr lang="ru-RU" sz="4400" dirty="0"/>
          </a:p>
        </p:txBody>
      </p:sp>
      <p:pic>
        <p:nvPicPr>
          <p:cNvPr id="4098" name="Picture 2" descr="http://cs10038.vkontakte.ru/u14426474/127763182/x_e79d1a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500570"/>
            <a:ext cx="2428892" cy="21071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0"/>
            <a:ext cx="692948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  <a:cs typeface="Times New Roman" pitchFamily="18" charset="0"/>
              </a:rPr>
              <a:t>Задачи: </a:t>
            </a:r>
          </a:p>
          <a:p>
            <a:pPr lvl="0" fontAlgn="base"/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Подвести к мотивационной оценке поступков и характеров героев книг.</a:t>
            </a:r>
          </a:p>
          <a:p>
            <a:pPr lvl="0" fontAlgn="base"/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Закрепить знания о жанровых особенностях книг.</a:t>
            </a:r>
          </a:p>
          <a:p>
            <a:pPr lvl="0" fontAlgn="base"/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Активизация творческого мышления детей.</a:t>
            </a:r>
          </a:p>
          <a:p>
            <a:pPr lvl="0" fontAlgn="base"/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Расширить возможности сотрудничества с библиотекой, активизировать посещение библиотеки.</a:t>
            </a:r>
          </a:p>
          <a:p>
            <a:pPr lvl="0" fontAlgn="base"/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Познакомить детей с творчеством детских писателей и поэтов.</a:t>
            </a:r>
          </a:p>
          <a:p>
            <a:pPr lvl="0" fontAlgn="base"/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Познакомить детей со </a:t>
            </a:r>
            <a:r>
              <a:rPr lang="ru-RU" sz="2800" dirty="0" err="1" smtClean="0">
                <a:latin typeface="Monotype Corsiva" pitchFamily="66" charset="0"/>
                <a:cs typeface="Times New Roman" pitchFamily="18" charset="0"/>
              </a:rPr>
              <a:t>своеобразиеми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 творческой манерой   иллюстраторов детских книг.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465</TotalTime>
  <Words>332</Words>
  <Application>Microsoft Office PowerPoint</Application>
  <PresentationFormat>Экран (4:3)</PresentationFormat>
  <Paragraphs>97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                 Наши книжки и тетрадки                       Будут все всегда в порядке                        Уголок  для  них  найдем                      Мини-библиотекой назовем   </vt:lpstr>
      <vt:lpstr>Сказок  знаю  много   я   Знают все  мои  друзья  Любимые сказки  нарисую  И  друзьям  их   покажу</vt:lpstr>
      <vt:lpstr>Слайд 17</vt:lpstr>
      <vt:lpstr>Слайд 18</vt:lpstr>
      <vt:lpstr>Слайд 19</vt:lpstr>
      <vt:lpstr>Слайд 20</vt:lpstr>
      <vt:lpstr> </vt:lpstr>
      <vt:lpstr>Слайд 22</vt:lpstr>
      <vt:lpstr>Слайд 23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«Книга в жизни ребенка»</dc:title>
  <dc:creator>TANYA</dc:creator>
  <cp:lastModifiedBy>RePack by Diakov</cp:lastModifiedBy>
  <cp:revision>47</cp:revision>
  <dcterms:created xsi:type="dcterms:W3CDTF">2014-01-28T02:09:34Z</dcterms:created>
  <dcterms:modified xsi:type="dcterms:W3CDTF">2017-04-27T20:43:14Z</dcterms:modified>
</cp:coreProperties>
</file>